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Play"/>
      <p:regular r:id="rId45"/>
      <p:bold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Press Start 2P"/>
      <p:regular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Play-bold.fntdata"/><Relationship Id="rId45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5.xml"/><Relationship Id="rId55" Type="http://schemas.openxmlformats.org/officeDocument/2006/relationships/font" Target="fonts/PressStart2P-regular.fntdata"/><Relationship Id="rId10" Type="http://schemas.openxmlformats.org/officeDocument/2006/relationships/slide" Target="slides/slide4.xml"/><Relationship Id="rId54" Type="http://schemas.openxmlformats.org/officeDocument/2006/relationships/font" Target="fonts/Lato-boldItalic.fntdata"/><Relationship Id="rId13" Type="http://schemas.openxmlformats.org/officeDocument/2006/relationships/slide" Target="slides/slide7.xml"/><Relationship Id="rId57" Type="http://schemas.openxmlformats.org/officeDocument/2006/relationships/font" Target="fonts/GillSans-bold.fntdata"/><Relationship Id="rId12" Type="http://schemas.openxmlformats.org/officeDocument/2006/relationships/slide" Target="slides/slide6.xml"/><Relationship Id="rId56" Type="http://schemas.openxmlformats.org/officeDocument/2006/relationships/font" Target="fonts/GillSans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9f6c6a5295_4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9f6c6a5295_4_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9f6c6a5295_4_1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9f6c6a5295_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9f6c6a5295_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f6c6a5295_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f6c6a5295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9f6c6a5295_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9f6c6a5295_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a3a52bcee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a3a52bce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3a52bcee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a3a52bcee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3a52bcee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a3a52bcee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3a52bcee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a3a52bcee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a3a52bcee5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a3a52bcee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a3a52bcee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a3a52bcee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a3a52bcee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a3a52bcee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f6c6a5295_4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9f6c6a5295_4_2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9f6c6a5295_4_2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a3a52bcee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a3a52bcee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9f6c6a5295_4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9f6c6a5295_4_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9f6c6a5295_4_2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a3a52bcee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a3a52bcee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a3a52bcee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a3a52bcee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9f6c6a5295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9f6c6a5295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a3a52bcee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a3a52bcee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a3a52bcee5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a3a52bcee5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a3a52bcee5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a3a52bcee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a3a52bcee5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a3a52bcee5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a3a52bcee5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a3a52bcee5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f6c6a5295_4_2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9f6c6a5295_4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a3a52bcee5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a3a52bcee5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a3a52bcee5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a3a52bcee5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a3a52bcee5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a3a52bcee5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a3a52bcee5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a3a52bcee5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a3a52bcee5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a3a52bcee5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a3a52bcee5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a3a52bcee5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9f6c6a5295_4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9f6c6a5295_4_3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19f6c6a5295_4_3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9f6c6a5295_4_3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9f6c6a5295_4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9a6058954e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9a6058954e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a6058954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a6058954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a6058954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a6058954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f6c6a5295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9f6c6a5295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9f6c6a5295_8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9f6c6a5295_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9f6c6a5295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9f6c6a5295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9f6c6a5295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9f6c6a5295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ctrTitle"/>
          </p:nvPr>
        </p:nvSpPr>
        <p:spPr>
          <a:xfrm>
            <a:off x="5999560" y="788663"/>
            <a:ext cx="2674143" cy="17886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4"/>
          <p:cNvSpPr/>
          <p:nvPr>
            <p:ph idx="2" type="pic"/>
          </p:nvPr>
        </p:nvSpPr>
        <p:spPr>
          <a:xfrm>
            <a:off x="0" y="0"/>
            <a:ext cx="558927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9" name="Google Shape;139;p14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 rot="5400000">
            <a:off x="8126267" y="4125139"/>
            <a:ext cx="621269" cy="621269"/>
            <a:chOff x="10462536" y="1408249"/>
            <a:chExt cx="828358" cy="828358"/>
          </a:xfrm>
        </p:grpSpPr>
        <p:sp>
          <p:nvSpPr>
            <p:cNvPr id="141" name="Google Shape;141;p14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5999560" y="2676525"/>
            <a:ext cx="2674143" cy="1298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413148" y="411956"/>
            <a:ext cx="2674143" cy="1498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413147" y="2007980"/>
            <a:ext cx="2674144" cy="2561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15"/>
          <p:cNvSpPr/>
          <p:nvPr>
            <p:ph idx="2" type="pic"/>
          </p:nvPr>
        </p:nvSpPr>
        <p:spPr>
          <a:xfrm>
            <a:off x="3906696" y="1197578"/>
            <a:ext cx="2586419" cy="2586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8" name="Google Shape;148;p15"/>
          <p:cNvSpPr/>
          <p:nvPr>
            <p:ph idx="3" type="pic"/>
          </p:nvPr>
        </p:nvSpPr>
        <p:spPr>
          <a:xfrm>
            <a:off x="6688931" y="447294"/>
            <a:ext cx="1697832" cy="16978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9" name="Google Shape;149;p15"/>
          <p:cNvSpPr/>
          <p:nvPr>
            <p:ph idx="4" type="pic"/>
          </p:nvPr>
        </p:nvSpPr>
        <p:spPr>
          <a:xfrm>
            <a:off x="6818709" y="2493550"/>
            <a:ext cx="2202657" cy="22026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0" name="Google Shape;150;p15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4189440" y="4194424"/>
            <a:ext cx="621269" cy="621269"/>
            <a:chOff x="3393179" y="4841987"/>
            <a:chExt cx="828358" cy="828358"/>
          </a:xfrm>
        </p:grpSpPr>
        <p:sp>
          <p:nvSpPr>
            <p:cNvPr id="155" name="Google Shape;155;p15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tion">
  <p:cSld name="3_Introduc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413147" y="3380400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16"/>
          <p:cNvSpPr/>
          <p:nvPr>
            <p:ph idx="2" type="pic"/>
          </p:nvPr>
        </p:nvSpPr>
        <p:spPr>
          <a:xfrm>
            <a:off x="0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0" name="Google Shape;160;p16"/>
          <p:cNvSpPr/>
          <p:nvPr>
            <p:ph idx="3" type="pic"/>
          </p:nvPr>
        </p:nvSpPr>
        <p:spPr>
          <a:xfrm>
            <a:off x="2290572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1" name="Google Shape;161;p16"/>
          <p:cNvSpPr/>
          <p:nvPr>
            <p:ph idx="4" type="pic"/>
          </p:nvPr>
        </p:nvSpPr>
        <p:spPr>
          <a:xfrm>
            <a:off x="4562856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2" name="Google Shape;162;p16"/>
          <p:cNvSpPr/>
          <p:nvPr>
            <p:ph idx="5" type="pic"/>
          </p:nvPr>
        </p:nvSpPr>
        <p:spPr>
          <a:xfrm>
            <a:off x="6853428" y="0"/>
            <a:ext cx="2290572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3" name="Google Shape;163;p1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3946808" y="3381375"/>
            <a:ext cx="4666059" cy="117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>
  <p:cSld name="4_Section break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9" name="Google Shape;169;p17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17"/>
          <p:cNvSpPr/>
          <p:nvPr/>
        </p:nvSpPr>
        <p:spPr>
          <a:xfrm rot="10800000">
            <a:off x="0" y="-2"/>
            <a:ext cx="6750000" cy="514349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17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413147" y="2862543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hart Table Timeline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>
            <a:off x="272916" y="3991920"/>
            <a:ext cx="772729" cy="772729"/>
            <a:chOff x="10240859" y="1436639"/>
            <a:chExt cx="1030305" cy="1030305"/>
          </a:xfrm>
        </p:grpSpPr>
        <p:sp>
          <p:nvSpPr>
            <p:cNvPr id="178" name="Google Shape;178;p18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2" name="Google Shape;182;p18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413147" y="1584899"/>
            <a:ext cx="8317706" cy="2984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Quote">
  <p:cSld name="7_Quo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413148" y="411956"/>
            <a:ext cx="2674620" cy="25384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89" name="Google Shape;189;p19"/>
          <p:cNvGrpSpPr/>
          <p:nvPr/>
        </p:nvGrpSpPr>
        <p:grpSpPr>
          <a:xfrm>
            <a:off x="8031061" y="3009454"/>
            <a:ext cx="673408" cy="700562"/>
            <a:chOff x="5129684" y="1232940"/>
            <a:chExt cx="897877" cy="934082"/>
          </a:xfrm>
        </p:grpSpPr>
        <p:sp>
          <p:nvSpPr>
            <p:cNvPr id="190" name="Google Shape;190;p19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3" name="Google Shape;193;p19"/>
          <p:cNvSpPr/>
          <p:nvPr/>
        </p:nvSpPr>
        <p:spPr>
          <a:xfrm>
            <a:off x="4251585" y="37942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413147" y="3073003"/>
            <a:ext cx="2674143" cy="1763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238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19"/>
          <p:cNvSpPr/>
          <p:nvPr>
            <p:ph idx="2" type="pic"/>
          </p:nvPr>
        </p:nvSpPr>
        <p:spPr>
          <a:xfrm>
            <a:off x="4151857" y="492475"/>
            <a:ext cx="3849291" cy="38492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96" name="Google Shape;196;p19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2 column (comparison slide)" type="twoTxTwoObj">
  <p:cSld name="TWO_OBJECTS_WITH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8588709" y="4370909"/>
            <a:ext cx="284287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20"/>
          <p:cNvSpPr txBox="1"/>
          <p:nvPr>
            <p:ph type="title"/>
          </p:nvPr>
        </p:nvSpPr>
        <p:spPr>
          <a:xfrm>
            <a:off x="413147" y="411956"/>
            <a:ext cx="83231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413148" y="1298531"/>
            <a:ext cx="407789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4" name="Google Shape;204;p20"/>
          <p:cNvSpPr txBox="1"/>
          <p:nvPr>
            <p:ph idx="2" type="body"/>
          </p:nvPr>
        </p:nvSpPr>
        <p:spPr>
          <a:xfrm>
            <a:off x="413147" y="1820528"/>
            <a:ext cx="407183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idx="3" type="body"/>
          </p:nvPr>
        </p:nvSpPr>
        <p:spPr>
          <a:xfrm>
            <a:off x="4659018" y="1298531"/>
            <a:ext cx="4077294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4" type="body"/>
          </p:nvPr>
        </p:nvSpPr>
        <p:spPr>
          <a:xfrm>
            <a:off x="4659017" y="1820528"/>
            <a:ext cx="4077293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3 column">
  <p:cSld name="11_Content 3 colum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1"/>
          <p:cNvGrpSpPr/>
          <p:nvPr/>
        </p:nvGrpSpPr>
        <p:grpSpPr>
          <a:xfrm>
            <a:off x="75354" y="3777296"/>
            <a:ext cx="1562914" cy="1562914"/>
            <a:chOff x="4842143" y="3556857"/>
            <a:chExt cx="2083885" cy="2083885"/>
          </a:xfrm>
        </p:grpSpPr>
        <p:sp>
          <p:nvSpPr>
            <p:cNvPr id="212" name="Google Shape;212;p21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6" name="Google Shape;216;p21"/>
          <p:cNvSpPr/>
          <p:nvPr/>
        </p:nvSpPr>
        <p:spPr>
          <a:xfrm rot="2700000">
            <a:off x="8126208" y="128451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21"/>
          <p:cNvSpPr/>
          <p:nvPr/>
        </p:nvSpPr>
        <p:spPr>
          <a:xfrm rot="8100000">
            <a:off x="8137008" y="388756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21"/>
          <p:cNvSpPr txBox="1"/>
          <p:nvPr>
            <p:ph type="title"/>
          </p:nvPr>
        </p:nvSpPr>
        <p:spPr>
          <a:xfrm>
            <a:off x="413147" y="411956"/>
            <a:ext cx="83231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>
            <a:off x="413148" y="1298531"/>
            <a:ext cx="2672952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1" name="Google Shape;221;p21"/>
          <p:cNvSpPr txBox="1"/>
          <p:nvPr>
            <p:ph idx="2" type="body"/>
          </p:nvPr>
        </p:nvSpPr>
        <p:spPr>
          <a:xfrm>
            <a:off x="419607" y="1824228"/>
            <a:ext cx="2672952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3" type="body"/>
          </p:nvPr>
        </p:nvSpPr>
        <p:spPr>
          <a:xfrm>
            <a:off x="3256180" y="1298531"/>
            <a:ext cx="267462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4" type="body"/>
          </p:nvPr>
        </p:nvSpPr>
        <p:spPr>
          <a:xfrm>
            <a:off x="3256180" y="1820528"/>
            <a:ext cx="263156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body"/>
          </p:nvPr>
        </p:nvSpPr>
        <p:spPr>
          <a:xfrm>
            <a:off x="6104744" y="1298531"/>
            <a:ext cx="2674620" cy="4015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body"/>
          </p:nvPr>
        </p:nvSpPr>
        <p:spPr>
          <a:xfrm>
            <a:off x="6104744" y="1820528"/>
            <a:ext cx="2631566" cy="26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ummary">
  <p:cSld name="12_Summar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413147" y="3381375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22"/>
          <p:cNvSpPr/>
          <p:nvPr>
            <p:ph idx="2" type="pic"/>
          </p:nvPr>
        </p:nvSpPr>
        <p:spPr>
          <a:xfrm>
            <a:off x="0" y="0"/>
            <a:ext cx="9144000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3946808" y="3381375"/>
            <a:ext cx="4666059" cy="117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losing">
  <p:cSld name="13_Closing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ctrTitle"/>
          </p:nvPr>
        </p:nvSpPr>
        <p:spPr>
          <a:xfrm>
            <a:off x="413147" y="411956"/>
            <a:ext cx="4077890" cy="2239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413147" y="2870707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3"/>
          <p:cNvSpPr/>
          <p:nvPr>
            <p:ph idx="2" type="pic"/>
          </p:nvPr>
        </p:nvSpPr>
        <p:spPr>
          <a:xfrm>
            <a:off x="4917186" y="41148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1" name="Google Shape;241;p23"/>
          <p:cNvSpPr/>
          <p:nvPr>
            <p:ph idx="3" type="pic"/>
          </p:nvPr>
        </p:nvSpPr>
        <p:spPr>
          <a:xfrm>
            <a:off x="4917186" y="257175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242" name="Google Shape;242;p23"/>
          <p:cNvGrpSpPr/>
          <p:nvPr/>
        </p:nvGrpSpPr>
        <p:grpSpPr>
          <a:xfrm>
            <a:off x="8272569" y="-159901"/>
            <a:ext cx="1281612" cy="1279374"/>
            <a:chOff x="11030092" y="-213201"/>
            <a:chExt cx="1708815" cy="1705831"/>
          </a:xfrm>
        </p:grpSpPr>
        <p:sp>
          <p:nvSpPr>
            <p:cNvPr id="243" name="Google Shape;243;p23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46" name="Google Shape;246;p23"/>
          <p:cNvGrpSpPr/>
          <p:nvPr/>
        </p:nvGrpSpPr>
        <p:grpSpPr>
          <a:xfrm>
            <a:off x="433244" y="4133962"/>
            <a:ext cx="621269" cy="621269"/>
            <a:chOff x="10462536" y="1408249"/>
            <a:chExt cx="828358" cy="828358"/>
          </a:xfrm>
        </p:grpSpPr>
        <p:sp>
          <p:nvSpPr>
            <p:cNvPr id="247" name="Google Shape;247;p23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9" name="Google Shape;249;p23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break">
  <p:cSld name="5_Section break"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55" name="Google Shape;255;p24"/>
          <p:cNvSpPr txBox="1"/>
          <p:nvPr>
            <p:ph idx="1" type="subTitle"/>
          </p:nvPr>
        </p:nvSpPr>
        <p:spPr>
          <a:xfrm>
            <a:off x="0" y="2667961"/>
            <a:ext cx="4980214" cy="247553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type="ctrTitle"/>
          </p:nvPr>
        </p:nvSpPr>
        <p:spPr>
          <a:xfrm>
            <a:off x="0" y="0"/>
            <a:ext cx="4980214" cy="2651632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eam">
  <p:cSld name="8_Tea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25"/>
          <p:cNvSpPr txBox="1"/>
          <p:nvPr>
            <p:ph type="ctrTitle"/>
          </p:nvPr>
        </p:nvSpPr>
        <p:spPr>
          <a:xfrm>
            <a:off x="411480" y="411480"/>
            <a:ext cx="6211490" cy="939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61" name="Google Shape;261;p25"/>
          <p:cNvGrpSpPr/>
          <p:nvPr/>
        </p:nvGrpSpPr>
        <p:grpSpPr>
          <a:xfrm>
            <a:off x="1322329" y="3220781"/>
            <a:ext cx="1562914" cy="1562914"/>
            <a:chOff x="4842143" y="3556857"/>
            <a:chExt cx="2083885" cy="2083885"/>
          </a:xfrm>
        </p:grpSpPr>
        <p:sp>
          <p:nvSpPr>
            <p:cNvPr id="262" name="Google Shape;262;p25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6" name="Google Shape;266;p25"/>
          <p:cNvSpPr/>
          <p:nvPr>
            <p:ph idx="2" type="pic"/>
          </p:nvPr>
        </p:nvSpPr>
        <p:spPr>
          <a:xfrm>
            <a:off x="809244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7" name="Google Shape;267;p25"/>
          <p:cNvSpPr/>
          <p:nvPr>
            <p:ph idx="3" type="pic"/>
          </p:nvPr>
        </p:nvSpPr>
        <p:spPr>
          <a:xfrm>
            <a:off x="2878788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8" name="Google Shape;268;p25"/>
          <p:cNvSpPr/>
          <p:nvPr>
            <p:ph idx="4" type="pic"/>
          </p:nvPr>
        </p:nvSpPr>
        <p:spPr>
          <a:xfrm>
            <a:off x="4996482" y="1495044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9" name="Google Shape;269;p25"/>
          <p:cNvSpPr/>
          <p:nvPr>
            <p:ph idx="5" type="pic"/>
          </p:nvPr>
        </p:nvSpPr>
        <p:spPr>
          <a:xfrm>
            <a:off x="7114176" y="1493043"/>
            <a:ext cx="1268730" cy="10767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809625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idx="6" type="body"/>
          </p:nvPr>
        </p:nvSpPr>
        <p:spPr>
          <a:xfrm>
            <a:off x="809050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7" type="body"/>
          </p:nvPr>
        </p:nvSpPr>
        <p:spPr>
          <a:xfrm>
            <a:off x="2879363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8" type="body"/>
          </p:nvPr>
        </p:nvSpPr>
        <p:spPr>
          <a:xfrm>
            <a:off x="2878788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4" name="Google Shape;274;p25"/>
          <p:cNvSpPr txBox="1"/>
          <p:nvPr>
            <p:ph idx="9" type="body"/>
          </p:nvPr>
        </p:nvSpPr>
        <p:spPr>
          <a:xfrm>
            <a:off x="4997057" y="2836069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13" type="body"/>
          </p:nvPr>
        </p:nvSpPr>
        <p:spPr>
          <a:xfrm>
            <a:off x="4996482" y="3174712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25"/>
          <p:cNvSpPr txBox="1"/>
          <p:nvPr>
            <p:ph idx="14" type="body"/>
          </p:nvPr>
        </p:nvSpPr>
        <p:spPr>
          <a:xfrm>
            <a:off x="7074834" y="2840466"/>
            <a:ext cx="12834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idx="15" type="body"/>
          </p:nvPr>
        </p:nvSpPr>
        <p:spPr>
          <a:xfrm>
            <a:off x="7074259" y="3179109"/>
            <a:ext cx="1283679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2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ctrTitle"/>
          </p:nvPr>
        </p:nvSpPr>
        <p:spPr>
          <a:xfrm>
            <a:off x="2519362" y="292380"/>
            <a:ext cx="621149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26"/>
          <p:cNvSpPr txBox="1"/>
          <p:nvPr>
            <p:ph idx="1" type="subTitle"/>
          </p:nvPr>
        </p:nvSpPr>
        <p:spPr>
          <a:xfrm>
            <a:off x="2519362" y="2652713"/>
            <a:ext cx="6211492" cy="191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4" name="Google Shape;284;p2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2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6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26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0" name="Google Shape;290;p26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291" name="Google Shape;291;p26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7" name="Google Shape;297;p27"/>
          <p:cNvGrpSpPr/>
          <p:nvPr/>
        </p:nvGrpSpPr>
        <p:grpSpPr>
          <a:xfrm>
            <a:off x="175008" y="4038015"/>
            <a:ext cx="621268" cy="621268"/>
            <a:chOff x="2895711" y="1234487"/>
            <a:chExt cx="828357" cy="828357"/>
          </a:xfrm>
        </p:grpSpPr>
        <p:sp>
          <p:nvSpPr>
            <p:cNvPr id="298" name="Google Shape;298;p27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0" name="Google Shape;300;p27"/>
          <p:cNvSpPr txBox="1"/>
          <p:nvPr>
            <p:ph type="title"/>
          </p:nvPr>
        </p:nvSpPr>
        <p:spPr>
          <a:xfrm>
            <a:off x="413147" y="411956"/>
            <a:ext cx="8317706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413147" y="1572881"/>
            <a:ext cx="4076700" cy="299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27"/>
          <p:cNvSpPr txBox="1"/>
          <p:nvPr>
            <p:ph idx="2" type="body"/>
          </p:nvPr>
        </p:nvSpPr>
        <p:spPr>
          <a:xfrm>
            <a:off x="4654154" y="1572881"/>
            <a:ext cx="4076700" cy="299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27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27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28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28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9"/>
          <p:cNvGrpSpPr/>
          <p:nvPr/>
        </p:nvGrpSpPr>
        <p:grpSpPr>
          <a:xfrm>
            <a:off x="3564561" y="3617628"/>
            <a:ext cx="1242535" cy="1242535"/>
            <a:chOff x="2481534" y="2139594"/>
            <a:chExt cx="1656714" cy="1656714"/>
          </a:xfrm>
        </p:grpSpPr>
        <p:sp>
          <p:nvSpPr>
            <p:cNvPr id="312" name="Google Shape;312;p29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4" name="Google Shape;314;p29"/>
          <p:cNvSpPr txBox="1"/>
          <p:nvPr>
            <p:ph type="title"/>
          </p:nvPr>
        </p:nvSpPr>
        <p:spPr>
          <a:xfrm>
            <a:off x="413147" y="411956"/>
            <a:ext cx="83177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3221831" y="1312545"/>
            <a:ext cx="5509022" cy="32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16" name="Google Shape;316;p29"/>
          <p:cNvSpPr txBox="1"/>
          <p:nvPr>
            <p:ph idx="2" type="body"/>
          </p:nvPr>
        </p:nvSpPr>
        <p:spPr>
          <a:xfrm>
            <a:off x="413147" y="1312545"/>
            <a:ext cx="2674144" cy="3257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17" name="Google Shape;317;p29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29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13147" y="413100"/>
            <a:ext cx="8317706" cy="999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413147" y="1585396"/>
            <a:ext cx="8318700" cy="298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13.pn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jpg"/><Relationship Id="rId4" Type="http://schemas.openxmlformats.org/officeDocument/2006/relationships/image" Target="../media/image6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bbc.com/news/business-1320075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30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8" name="Google Shape;328;p30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329" name="Google Shape;329;p3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3" name="Google Shape;33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210878" y="10412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1898094" y="468"/>
            <a:ext cx="1242535" cy="1242535"/>
            <a:chOff x="2481534" y="2139594"/>
            <a:chExt cx="1656714" cy="1656714"/>
          </a:xfrm>
        </p:grpSpPr>
        <p:sp>
          <p:nvSpPr>
            <p:cNvPr id="336" name="Google Shape;336;p30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8" name="Google Shape;338;p30"/>
          <p:cNvSpPr txBox="1"/>
          <p:nvPr>
            <p:ph type="ctrTitle"/>
          </p:nvPr>
        </p:nvSpPr>
        <p:spPr>
          <a:xfrm>
            <a:off x="413150" y="411950"/>
            <a:ext cx="6984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Factors  influencing </a:t>
            </a:r>
            <a:br>
              <a:rPr lang="en"/>
            </a:br>
            <a:r>
              <a:rPr lang="en"/>
              <a:t>Olympics Performance</a:t>
            </a:r>
            <a:endParaRPr/>
          </a:p>
        </p:txBody>
      </p:sp>
      <p:grpSp>
        <p:nvGrpSpPr>
          <p:cNvPr id="339" name="Google Shape;339;p30"/>
          <p:cNvGrpSpPr/>
          <p:nvPr/>
        </p:nvGrpSpPr>
        <p:grpSpPr>
          <a:xfrm>
            <a:off x="1563616" y="4039158"/>
            <a:ext cx="700561" cy="673407"/>
            <a:chOff x="7909909" y="1251044"/>
            <a:chExt cx="934081" cy="897876"/>
          </a:xfrm>
        </p:grpSpPr>
        <p:sp>
          <p:nvSpPr>
            <p:cNvPr id="340" name="Google Shape;340;p30"/>
            <p:cNvSpPr/>
            <p:nvPr/>
          </p:nvSpPr>
          <p:spPr>
            <a:xfrm rot="3600000">
              <a:off x="8220298" y="1428832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60000"/>
                  </a:srgbClr>
                </a:gs>
                <a:gs pos="20000">
                  <a:srgbClr val="2B274A">
                    <a:alpha val="60000"/>
                  </a:srgbClr>
                </a:gs>
                <a:gs pos="100000">
                  <a:srgbClr val="59EFC0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 rot="3600000">
              <a:off x="8066503" y="1339815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60000"/>
                  </a:srgbClr>
                </a:gs>
                <a:gs pos="20000">
                  <a:srgbClr val="2B274A">
                    <a:alpha val="60000"/>
                  </a:srgbClr>
                </a:gs>
                <a:gs pos="100000">
                  <a:srgbClr val="59EFC0"/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 rot="3600000">
              <a:off x="8217173" y="1608753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60000"/>
                  </a:srgbClr>
                </a:gs>
                <a:gs pos="20000">
                  <a:srgbClr val="2B274A">
                    <a:alpha val="60000"/>
                  </a:srgbClr>
                </a:gs>
                <a:gs pos="100000">
                  <a:srgbClr val="59EFC0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1175147" y="2395355"/>
            <a:ext cx="267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Peregrin Ryan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Anam Khalid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Prathima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Zitarashe Okot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descr="A picture containing accessory&#10;&#10;Description automatically generated"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0822" y="2184800"/>
            <a:ext cx="5398842" cy="2448441"/>
          </a:xfrm>
          <a:custGeom>
            <a:rect b="b" l="l" r="r" t="t"/>
            <a:pathLst>
              <a:path extrusionOk="0" h="5761037" w="7345363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ln>
            <a:noFill/>
          </a:ln>
          <a:effectLst>
            <a:reflection blurRad="0" dir="0" dist="0" endA="0" endPos="30000" fadeDir="5400012" kx="0" rotWithShape="0" algn="bl" stA="11000" stPos="0" sy="-100000" ky="0"/>
          </a:effectLst>
        </p:spPr>
      </p:pic>
      <p:sp>
        <p:nvSpPr>
          <p:cNvPr id="345" name="Google Shape;345;p30"/>
          <p:cNvSpPr txBox="1"/>
          <p:nvPr/>
        </p:nvSpPr>
        <p:spPr>
          <a:xfrm>
            <a:off x="113300" y="4731550"/>
            <a:ext cx="6774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latin typeface="Gill Sans"/>
                <a:ea typeface="Gill Sans"/>
                <a:cs typeface="Gill Sans"/>
                <a:sym typeface="Gill Sans"/>
              </a:rPr>
              <a:t>p</a:t>
            </a:r>
            <a:endParaRPr sz="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30"/>
          <p:cNvSpPr txBox="1"/>
          <p:nvPr>
            <p:ph idx="4294967295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  <p:sp>
        <p:nvSpPr>
          <p:cNvPr id="347" name="Google Shape;347;p30"/>
          <p:cNvSpPr txBox="1"/>
          <p:nvPr>
            <p:ph idx="4294967295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436" name="Google Shape;436;p39"/>
          <p:cNvSpPr txBox="1"/>
          <p:nvPr>
            <p:ph idx="1" type="body"/>
          </p:nvPr>
        </p:nvSpPr>
        <p:spPr>
          <a:xfrm>
            <a:off x="413100" y="1235425"/>
            <a:ext cx="8317800" cy="33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Create a copy of the filtered dataframes from specific columns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Rename the column headers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Clean the data by dropping duplicates and NA values if any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Display the new dataframes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375" y="2690825"/>
            <a:ext cx="3240549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9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444" name="Google Shape;444;p40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Connect with the local database 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Inspect tables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Load the data into the database by using .to_sql method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Query both tables to confirm if the data has been added</a:t>
            </a:r>
            <a:endParaRPr sz="1800"/>
          </a:p>
        </p:txBody>
      </p:sp>
      <p:pic>
        <p:nvPicPr>
          <p:cNvPr id="445" name="Google Shape;4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813" y="2978950"/>
            <a:ext cx="528637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0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and Preview</a:t>
            </a:r>
            <a:endParaRPr/>
          </a:p>
        </p:txBody>
      </p:sp>
      <p:sp>
        <p:nvSpPr>
          <p:cNvPr id="452" name="Google Shape;452;p41"/>
          <p:cNvSpPr txBox="1"/>
          <p:nvPr>
            <p:ph idx="1" type="body"/>
          </p:nvPr>
        </p:nvSpPr>
        <p:spPr>
          <a:xfrm>
            <a:off x="161150" y="1140625"/>
            <a:ext cx="8569800" cy="38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Time to inner join in pandas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Preview the sql database</a:t>
            </a:r>
            <a:endParaRPr/>
          </a:p>
        </p:txBody>
      </p:sp>
      <p:pic>
        <p:nvPicPr>
          <p:cNvPr id="453" name="Google Shape;4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37" y="1821200"/>
            <a:ext cx="887612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- How did we get the Data?</a:t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65836">
            <a:off x="2299929" y="545250"/>
            <a:ext cx="2612451" cy="48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2"/>
          <p:cNvSpPr txBox="1"/>
          <p:nvPr/>
        </p:nvSpPr>
        <p:spPr>
          <a:xfrm>
            <a:off x="3635000" y="1975625"/>
            <a:ext cx="187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AA84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DATA</a:t>
            </a:r>
            <a:endParaRPr sz="3200">
              <a:solidFill>
                <a:srgbClr val="6AA84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- How did we get the Data?</a:t>
            </a:r>
            <a:endParaRPr/>
          </a:p>
        </p:txBody>
      </p:sp>
      <p:pic>
        <p:nvPicPr>
          <p:cNvPr id="466" name="Google Shape;4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25" y="1410956"/>
            <a:ext cx="3427747" cy="342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51" y="1410942"/>
            <a:ext cx="2918299" cy="164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50" y="3154725"/>
            <a:ext cx="3549294" cy="16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3"/>
          <p:cNvSpPr/>
          <p:nvPr/>
        </p:nvSpPr>
        <p:spPr>
          <a:xfrm>
            <a:off x="3155425" y="1881950"/>
            <a:ext cx="2292300" cy="7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3155425" y="3456400"/>
            <a:ext cx="2292300" cy="7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163" y="1907518"/>
            <a:ext cx="1678824" cy="6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8814" y="3282607"/>
            <a:ext cx="1225524" cy="111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process?</a:t>
            </a:r>
            <a:endParaRPr/>
          </a:p>
        </p:txBody>
      </p:sp>
      <p:pic>
        <p:nvPicPr>
          <p:cNvPr id="478" name="Google Shape;4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600" y="944225"/>
            <a:ext cx="6581800" cy="25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364" y="2950082"/>
            <a:ext cx="1225524" cy="111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process?</a:t>
            </a:r>
            <a:endParaRPr/>
          </a:p>
        </p:txBody>
      </p:sp>
      <p:pic>
        <p:nvPicPr>
          <p:cNvPr id="485" name="Google Shape;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600" y="944225"/>
            <a:ext cx="6581800" cy="25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450" y="2943177"/>
            <a:ext cx="3117199" cy="13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964" y="3054232"/>
            <a:ext cx="1225524" cy="111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2313" y="944225"/>
            <a:ext cx="2122374" cy="8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"/>
          <p:cNvSpPr txBox="1"/>
          <p:nvPr>
            <p:ph type="title"/>
          </p:nvPr>
        </p:nvSpPr>
        <p:spPr>
          <a:xfrm>
            <a:off x="413097" y="291681"/>
            <a:ext cx="83178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 - What are the problems?</a:t>
            </a: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9231"/>
            <a:ext cx="8839200" cy="80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3533"/>
            <a:ext cx="8839198" cy="116649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6"/>
          <p:cNvSpPr txBox="1"/>
          <p:nvPr/>
        </p:nvSpPr>
        <p:spPr>
          <a:xfrm>
            <a:off x="2041950" y="3559850"/>
            <a:ext cx="506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-"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two headers that </a:t>
            </a: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don't</a:t>
            </a: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make sense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-"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Too many columns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-"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Country Codes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6EB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/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Headers</a:t>
            </a:r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598" y="1317913"/>
            <a:ext cx="2507675" cy="25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86" y="1317913"/>
            <a:ext cx="2507675" cy="25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3" y="1317913"/>
            <a:ext cx="2507675" cy="25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/>
          <p:nvPr/>
        </p:nvSpPr>
        <p:spPr>
          <a:xfrm>
            <a:off x="2016375" y="1998600"/>
            <a:ext cx="1669800" cy="11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3226175" y="1379625"/>
            <a:ext cx="2568300" cy="884400"/>
          </a:xfrm>
          <a:prstGeom prst="mathMultiply">
            <a:avLst>
              <a:gd fmla="val 2352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5494025" y="1998600"/>
            <a:ext cx="1669800" cy="11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 txBox="1"/>
          <p:nvPr/>
        </p:nvSpPr>
        <p:spPr>
          <a:xfrm>
            <a:off x="2016375" y="2237075"/>
            <a:ext cx="166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To CSV :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Header = False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5430350" y="2279250"/>
            <a:ext cx="166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Read </a:t>
            </a: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CSV :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With</a:t>
            </a: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 Custom Header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133363" y="3648200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Scraped DataFrame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3303475" y="3648200"/>
            <a:ext cx="24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Temp .CSV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6489325" y="3732550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New DataFrame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6EB3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/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Headers</a:t>
            </a:r>
            <a:endParaRPr/>
          </a:p>
        </p:txBody>
      </p:sp>
      <p:pic>
        <p:nvPicPr>
          <p:cNvPr id="518" name="Google Shape;5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598" y="1317913"/>
            <a:ext cx="2507675" cy="25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86" y="1317913"/>
            <a:ext cx="2507675" cy="25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3" y="1317913"/>
            <a:ext cx="2507675" cy="25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8"/>
          <p:cNvSpPr/>
          <p:nvPr/>
        </p:nvSpPr>
        <p:spPr>
          <a:xfrm>
            <a:off x="2016375" y="1998600"/>
            <a:ext cx="1669800" cy="11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8"/>
          <p:cNvSpPr/>
          <p:nvPr/>
        </p:nvSpPr>
        <p:spPr>
          <a:xfrm>
            <a:off x="3206888" y="1140625"/>
            <a:ext cx="2568300" cy="2507700"/>
          </a:xfrm>
          <a:prstGeom prst="mathMultiply">
            <a:avLst>
              <a:gd fmla="val 2352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8"/>
          <p:cNvSpPr/>
          <p:nvPr/>
        </p:nvSpPr>
        <p:spPr>
          <a:xfrm>
            <a:off x="5494025" y="1998600"/>
            <a:ext cx="1669800" cy="11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 txBox="1"/>
          <p:nvPr/>
        </p:nvSpPr>
        <p:spPr>
          <a:xfrm>
            <a:off x="2016375" y="2237075"/>
            <a:ext cx="166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To CSV :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Header = False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5" name="Google Shape;525;p48"/>
          <p:cNvSpPr txBox="1"/>
          <p:nvPr/>
        </p:nvSpPr>
        <p:spPr>
          <a:xfrm>
            <a:off x="5430350" y="2279250"/>
            <a:ext cx="166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Read CSV :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With Custom Header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133363" y="3648200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Scraped DataFrame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3303475" y="3648200"/>
            <a:ext cx="24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Temp .CSV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6489325" y="3732550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New DataFrame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529" name="Google Shape;5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788" y="3258500"/>
            <a:ext cx="3441576" cy="14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 txBox="1"/>
          <p:nvPr/>
        </p:nvSpPr>
        <p:spPr>
          <a:xfrm>
            <a:off x="3129750" y="4423750"/>
            <a:ext cx="29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DELETE Temp.CSV</a:t>
            </a:r>
            <a:endParaRPr>
              <a:solidFill>
                <a:srgbClr val="6AA84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1"/>
          <p:cNvGrpSpPr/>
          <p:nvPr/>
        </p:nvGrpSpPr>
        <p:grpSpPr>
          <a:xfrm>
            <a:off x="272916" y="3991920"/>
            <a:ext cx="772729" cy="772729"/>
            <a:chOff x="10240859" y="1436639"/>
            <a:chExt cx="1030305" cy="1030305"/>
          </a:xfrm>
        </p:grpSpPr>
        <p:sp>
          <p:nvSpPr>
            <p:cNvPr id="354" name="Google Shape;354;p3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58" name="Google Shape;35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Google Shape;359;p31"/>
          <p:cNvSpPr txBox="1"/>
          <p:nvPr>
            <p:ph type="title"/>
          </p:nvPr>
        </p:nvSpPr>
        <p:spPr>
          <a:xfrm>
            <a:off x="413150" y="411953"/>
            <a:ext cx="2674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Introduction</a:t>
            </a:r>
            <a:endParaRPr/>
          </a:p>
        </p:txBody>
      </p:sp>
      <p:pic>
        <p:nvPicPr>
          <p:cNvPr descr="Digital Graph Screen" id="360" name="Google Shape;360;p3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15023" l="0" r="-3" t="12499"/>
          <a:stretch/>
        </p:blipFill>
        <p:spPr>
          <a:xfrm>
            <a:off x="3413173" y="3"/>
            <a:ext cx="2865413" cy="2571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361" name="Google Shape;361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" l="15806" r="25978" t="0"/>
          <a:stretch/>
        </p:blipFill>
        <p:spPr>
          <a:xfrm>
            <a:off x="6278589" y="8"/>
            <a:ext cx="2865413" cy="25717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362" name="Google Shape;362;p3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3617" l="0" r="5" t="0"/>
          <a:stretch/>
        </p:blipFill>
        <p:spPr>
          <a:xfrm>
            <a:off x="3413173" y="2571751"/>
            <a:ext cx="2865412" cy="2571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Points Digital background" id="363" name="Google Shape;363;p31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27523" l="0" r="-3" t="0"/>
          <a:stretch/>
        </p:blipFill>
        <p:spPr>
          <a:xfrm>
            <a:off x="6278589" y="2571749"/>
            <a:ext cx="2865413" cy="2571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64" name="Google Shape;364;p31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31"/>
          <p:cNvSpPr txBox="1"/>
          <p:nvPr>
            <p:ph idx="4294967295" type="body"/>
          </p:nvPr>
        </p:nvSpPr>
        <p:spPr>
          <a:xfrm>
            <a:off x="413150" y="1598100"/>
            <a:ext cx="24072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01600" lvl="0" marL="1143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/>
              <a:t> </a:t>
            </a:r>
            <a:r>
              <a:rPr b="0" i="0" lang="en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According to </a:t>
            </a:r>
            <a:r>
              <a:rPr lang="en" sz="1600"/>
              <a:t>nbc sports</a:t>
            </a:r>
            <a:r>
              <a:rPr b="0" i="0" lang="en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" sz="1600"/>
              <a:t>USA, Russia, Germany, Great Britain and France are the top performers in Olympics. We used various methods to find out the measurable factors that contributes to the success of a country in Olympic games!</a:t>
            </a:r>
            <a:endParaRPr b="0" i="0" sz="16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31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6EB3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413097" y="411956"/>
            <a:ext cx="83178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the cleaning</a:t>
            </a: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7" y="1034618"/>
            <a:ext cx="3873425" cy="3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9"/>
          <p:cNvSpPr/>
          <p:nvPr/>
        </p:nvSpPr>
        <p:spPr>
          <a:xfrm>
            <a:off x="2327651" y="2042400"/>
            <a:ext cx="1889700" cy="2554200"/>
          </a:xfrm>
          <a:prstGeom prst="mathMultiply">
            <a:avLst>
              <a:gd fmla="val 2352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9"/>
          <p:cNvSpPr txBox="1"/>
          <p:nvPr/>
        </p:nvSpPr>
        <p:spPr>
          <a:xfrm>
            <a:off x="893838" y="832825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New DataFrame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39" name="Google Shape;539;p49"/>
          <p:cNvSpPr txBox="1"/>
          <p:nvPr/>
        </p:nvSpPr>
        <p:spPr>
          <a:xfrm>
            <a:off x="1115613" y="1642200"/>
            <a:ext cx="24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New Headers</a:t>
            </a:r>
            <a:endParaRPr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540" name="Google Shape;5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81" y="1257469"/>
            <a:ext cx="1788388" cy="3427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/>
        </p:nvSpPr>
        <p:spPr>
          <a:xfrm>
            <a:off x="6597263" y="1257475"/>
            <a:ext cx="2476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Delete “(“ and </a:t>
            </a:r>
            <a:r>
              <a:rPr lang="en" u="sng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everything </a:t>
            </a:r>
            <a:r>
              <a:rPr lang="en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 the </a:t>
            </a:r>
            <a:r>
              <a:rPr b="1" lang="en" sz="1600" u="sng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Right</a:t>
            </a:r>
            <a:endParaRPr b="1" sz="1600" u="sng"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542" name="Google Shape;54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0700" y="2334775"/>
            <a:ext cx="1928850" cy="23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"/>
          <p:cNvSpPr/>
          <p:nvPr/>
        </p:nvSpPr>
        <p:spPr>
          <a:xfrm rot="2700000">
            <a:off x="459334" y="361416"/>
            <a:ext cx="810000" cy="947210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9" name="Google Shape;549;p50"/>
          <p:cNvSpPr/>
          <p:nvPr/>
        </p:nvSpPr>
        <p:spPr>
          <a:xfrm rot="8100000">
            <a:off x="470134" y="621722"/>
            <a:ext cx="405000" cy="81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0" name="Google Shape;550;p50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51" name="Google Shape;551;p50"/>
          <p:cNvGrpSpPr/>
          <p:nvPr/>
        </p:nvGrpSpPr>
        <p:grpSpPr>
          <a:xfrm>
            <a:off x="969370" y="3224855"/>
            <a:ext cx="1562914" cy="1562914"/>
            <a:chOff x="4842143" y="3556857"/>
            <a:chExt cx="2083885" cy="2083885"/>
          </a:xfrm>
        </p:grpSpPr>
        <p:sp>
          <p:nvSpPr>
            <p:cNvPr id="552" name="Google Shape;552;p5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3" name="Google Shape;553;p5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4" name="Google Shape;554;p5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5" name="Google Shape;555;p5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56" name="Google Shape;556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557" name="Google Shape;557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1" y="-5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558" name="Google Shape;558;p50"/>
          <p:cNvSpPr/>
          <p:nvPr/>
        </p:nvSpPr>
        <p:spPr>
          <a:xfrm>
            <a:off x="0" y="4330297"/>
            <a:ext cx="9144000" cy="813203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9" name="Google Shape;559;p50"/>
          <p:cNvSpPr/>
          <p:nvPr/>
        </p:nvSpPr>
        <p:spPr>
          <a:xfrm rot="10800000">
            <a:off x="0" y="-2"/>
            <a:ext cx="6750000" cy="514349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50"/>
          <p:cNvSpPr txBox="1"/>
          <p:nvPr>
            <p:ph type="ctrTitle"/>
          </p:nvPr>
        </p:nvSpPr>
        <p:spPr>
          <a:xfrm>
            <a:off x="413147" y="-731044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"/>
              <a:t>Flask</a:t>
            </a:r>
            <a:endParaRPr sz="4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1" name="Google Shape;561;p50"/>
          <p:cNvSpPr txBox="1"/>
          <p:nvPr>
            <p:ph idx="10" type="dt"/>
          </p:nvPr>
        </p:nvSpPr>
        <p:spPr>
          <a:xfrm>
            <a:off x="413147" y="4880409"/>
            <a:ext cx="1971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  <p:sp>
        <p:nvSpPr>
          <p:cNvPr id="562" name="Google Shape;562;p50"/>
          <p:cNvSpPr txBox="1"/>
          <p:nvPr>
            <p:ph idx="11" type="ftr"/>
          </p:nvPr>
        </p:nvSpPr>
        <p:spPr>
          <a:xfrm>
            <a:off x="2519363" y="4880409"/>
            <a:ext cx="4784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</a:t>
            </a:r>
            <a:endParaRPr/>
          </a:p>
        </p:txBody>
      </p:sp>
      <p:sp>
        <p:nvSpPr>
          <p:cNvPr id="563" name="Google Shape;563;p50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53" y="1699300"/>
            <a:ext cx="5056600" cy="19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r>
              <a:rPr lang="en"/>
              <a:t> </a:t>
            </a:r>
            <a:r>
              <a:rPr lang="en"/>
              <a:t>Retrieval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000" y="1570775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/>
        </p:nvSpPr>
        <p:spPr>
          <a:xfrm>
            <a:off x="3765950" y="4301450"/>
            <a:ext cx="16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Psycopg2</a:t>
            </a:r>
            <a:endParaRPr>
              <a:solidFill>
                <a:schemeClr val="accen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75" y="1190406"/>
            <a:ext cx="2423522" cy="342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400" y="1546613"/>
            <a:ext cx="2715324" cy="27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1"/>
          <p:cNvSpPr txBox="1"/>
          <p:nvPr/>
        </p:nvSpPr>
        <p:spPr>
          <a:xfrm>
            <a:off x="1220688" y="4237775"/>
            <a:ext cx="16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Database</a:t>
            </a:r>
            <a:endParaRPr>
              <a:solidFill>
                <a:schemeClr val="accen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75" name="Google Shape;575;p51"/>
          <p:cNvSpPr txBox="1"/>
          <p:nvPr/>
        </p:nvSpPr>
        <p:spPr>
          <a:xfrm>
            <a:off x="6644326" y="4301450"/>
            <a:ext cx="17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Json Dump</a:t>
            </a:r>
            <a:endParaRPr>
              <a:solidFill>
                <a:schemeClr val="accen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76" name="Google Shape;576;p51"/>
          <p:cNvSpPr/>
          <p:nvPr/>
        </p:nvSpPr>
        <p:spPr>
          <a:xfrm>
            <a:off x="2398425" y="1648475"/>
            <a:ext cx="15522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77" name="Google Shape;577;p51"/>
          <p:cNvSpPr/>
          <p:nvPr/>
        </p:nvSpPr>
        <p:spPr>
          <a:xfrm>
            <a:off x="5193500" y="3633275"/>
            <a:ext cx="15522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type="title"/>
          </p:nvPr>
        </p:nvSpPr>
        <p:spPr>
          <a:xfrm>
            <a:off x="1897371" y="277531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Flask Server Structure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75" y="1006106"/>
            <a:ext cx="3427744" cy="342774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2"/>
          <p:cNvSpPr/>
          <p:nvPr/>
        </p:nvSpPr>
        <p:spPr>
          <a:xfrm>
            <a:off x="3636525" y="1337175"/>
            <a:ext cx="2752200" cy="6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JSON To API</a:t>
            </a:r>
            <a:endParaRPr/>
          </a:p>
        </p:txBody>
      </p:sp>
      <p:sp>
        <p:nvSpPr>
          <p:cNvPr id="585" name="Google Shape;585;p52"/>
          <p:cNvSpPr/>
          <p:nvPr/>
        </p:nvSpPr>
        <p:spPr>
          <a:xfrm>
            <a:off x="3636525" y="2228550"/>
            <a:ext cx="2752200" cy="6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Index.html</a:t>
            </a:r>
            <a:endParaRPr/>
          </a:p>
        </p:txBody>
      </p:sp>
      <p:pic>
        <p:nvPicPr>
          <p:cNvPr id="586" name="Google Shape;5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625" y="3129239"/>
            <a:ext cx="1860724" cy="18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2"/>
          <p:cNvSpPr/>
          <p:nvPr/>
        </p:nvSpPr>
        <p:spPr>
          <a:xfrm>
            <a:off x="3636525" y="3246850"/>
            <a:ext cx="2752200" cy="6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Visualisations</a:t>
            </a:r>
            <a:endParaRPr/>
          </a:p>
        </p:txBody>
      </p:sp>
      <p:pic>
        <p:nvPicPr>
          <p:cNvPr id="588" name="Google Shape;5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150" y="1157125"/>
            <a:ext cx="1046500" cy="10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800" y="2196125"/>
            <a:ext cx="913199" cy="9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1799" y="3246850"/>
            <a:ext cx="913199" cy="9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 txBox="1"/>
          <p:nvPr>
            <p:ph idx="4294967295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  <p:sp>
        <p:nvSpPr>
          <p:cNvPr id="596" name="Google Shape;596;p53"/>
          <p:cNvSpPr txBox="1"/>
          <p:nvPr>
            <p:ph type="ctrTitle"/>
          </p:nvPr>
        </p:nvSpPr>
        <p:spPr>
          <a:xfrm>
            <a:off x="5950025" y="783150"/>
            <a:ext cx="2907900" cy="178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Visualisations</a:t>
            </a:r>
            <a:endParaRPr/>
          </a:p>
        </p:txBody>
      </p:sp>
      <p:pic>
        <p:nvPicPr>
          <p:cNvPr id="597" name="Google Shape;597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030" r="15030" t="0"/>
          <a:stretch/>
        </p:blipFill>
        <p:spPr>
          <a:xfrm>
            <a:off x="0" y="0"/>
            <a:ext cx="5589301" cy="5143500"/>
          </a:xfrm>
          <a:prstGeom prst="rect">
            <a:avLst/>
          </a:prstGeom>
        </p:spPr>
      </p:pic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5829775" y="2676525"/>
            <a:ext cx="3314100" cy="4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600"/>
              </a:spcAft>
              <a:buNone/>
            </a:pPr>
            <a:r>
              <a:rPr lang="en"/>
              <a:t>What is the story of the data?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/>
          <p:nvPr>
            <p:ph type="title"/>
          </p:nvPr>
        </p:nvSpPr>
        <p:spPr>
          <a:xfrm>
            <a:off x="3215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Data - Pie Charts: </a:t>
            </a:r>
            <a:r>
              <a:rPr lang="en"/>
              <a:t>Population</a:t>
            </a:r>
            <a:endParaRPr/>
          </a:p>
        </p:txBody>
      </p:sp>
      <p:sp>
        <p:nvSpPr>
          <p:cNvPr id="604" name="Google Shape;604;p54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05" name="Google Shape;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38" y="33924"/>
            <a:ext cx="6325026" cy="42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type="title"/>
          </p:nvPr>
        </p:nvSpPr>
        <p:spPr>
          <a:xfrm>
            <a:off x="3215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Data - Pie Charts: GDP</a:t>
            </a:r>
            <a:endParaRPr/>
          </a:p>
        </p:txBody>
      </p:sp>
      <p:sp>
        <p:nvSpPr>
          <p:cNvPr id="611" name="Google Shape;611;p55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12" name="Google Shape;6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65" y="23000"/>
            <a:ext cx="6047772" cy="42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6"/>
          <p:cNvSpPr txBox="1"/>
          <p:nvPr>
            <p:ph type="title"/>
          </p:nvPr>
        </p:nvSpPr>
        <p:spPr>
          <a:xfrm>
            <a:off x="3215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Data - Pie Charts: Medals</a:t>
            </a:r>
            <a:endParaRPr/>
          </a:p>
        </p:txBody>
      </p:sp>
      <p:sp>
        <p:nvSpPr>
          <p:cNvPr id="618" name="Google Shape;618;p56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19" name="Google Shape;6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160" y="44825"/>
            <a:ext cx="6007676" cy="42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25"/>
            <a:ext cx="9144000" cy="361469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7"/>
          <p:cNvSpPr txBox="1"/>
          <p:nvPr>
            <p:ph type="title"/>
          </p:nvPr>
        </p:nvSpPr>
        <p:spPr>
          <a:xfrm>
            <a:off x="3215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Chart</a:t>
            </a:r>
            <a:r>
              <a:rPr lang="en"/>
              <a:t> - Bar Chart: Total Wins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8"/>
          <p:cNvSpPr txBox="1"/>
          <p:nvPr>
            <p:ph type="title"/>
          </p:nvPr>
        </p:nvSpPr>
        <p:spPr>
          <a:xfrm>
            <a:off x="3215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Scatter Plots</a:t>
            </a:r>
            <a:r>
              <a:rPr lang="en" sz="3500"/>
              <a:t> - Medals With Population &amp; GDP</a:t>
            </a:r>
            <a:endParaRPr sz="3500"/>
          </a:p>
        </p:txBody>
      </p:sp>
      <p:sp>
        <p:nvSpPr>
          <p:cNvPr id="631" name="Google Shape;631;p58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32" name="Google Shape;6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0" y="-12"/>
            <a:ext cx="9144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" y="2143113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2"/>
          <p:cNvGrpSpPr/>
          <p:nvPr/>
        </p:nvGrpSpPr>
        <p:grpSpPr>
          <a:xfrm>
            <a:off x="272916" y="3991920"/>
            <a:ext cx="772729" cy="772729"/>
            <a:chOff x="10240859" y="1436639"/>
            <a:chExt cx="1030305" cy="1030305"/>
          </a:xfrm>
        </p:grpSpPr>
        <p:sp>
          <p:nvSpPr>
            <p:cNvPr id="372" name="Google Shape;372;p32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76" name="Google Shape;37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p32"/>
          <p:cNvSpPr txBox="1"/>
          <p:nvPr>
            <p:ph type="title"/>
          </p:nvPr>
        </p:nvSpPr>
        <p:spPr>
          <a:xfrm>
            <a:off x="413147" y="3381375"/>
            <a:ext cx="3375421" cy="117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Agenda</a:t>
            </a:r>
            <a:endParaRPr/>
          </a:p>
        </p:txBody>
      </p:sp>
      <p:pic>
        <p:nvPicPr>
          <p:cNvPr id="378" name="Google Shape;378;p32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53058"/>
          <a:stretch/>
        </p:blipFill>
        <p:spPr>
          <a:xfrm>
            <a:off x="15" y="1"/>
            <a:ext cx="9143985" cy="283288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79" name="Google Shape;379;p32"/>
          <p:cNvSpPr/>
          <p:nvPr/>
        </p:nvSpPr>
        <p:spPr>
          <a:xfrm>
            <a:off x="587710" y="2702128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0" name="Google Shape;380;p32"/>
          <p:cNvSpPr txBox="1"/>
          <p:nvPr>
            <p:ph idx="1" type="body"/>
          </p:nvPr>
        </p:nvSpPr>
        <p:spPr>
          <a:xfrm>
            <a:off x="3087300" y="3478250"/>
            <a:ext cx="5643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-184150" lvl="0" marL="254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6000"/>
              <a:t>How d</a:t>
            </a:r>
            <a:r>
              <a:rPr lang="en" sz="6000"/>
              <a:t>oes population size affect countries </a:t>
            </a:r>
            <a:r>
              <a:rPr lang="en" sz="6000"/>
              <a:t>success</a:t>
            </a:r>
            <a:r>
              <a:rPr lang="en" sz="6000"/>
              <a:t> in winning the </a:t>
            </a:r>
            <a:r>
              <a:rPr lang="en" sz="6000"/>
              <a:t>Olympic</a:t>
            </a:r>
            <a:r>
              <a:rPr lang="en" sz="6000"/>
              <a:t> Games?</a:t>
            </a:r>
            <a:endParaRPr sz="6300"/>
          </a:p>
          <a:p>
            <a:pPr indent="-184150" lvl="0" marL="2540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6000"/>
              <a:t>What is the relationship between GDP  and Olympic medals?</a:t>
            </a:r>
            <a:endParaRPr sz="6300"/>
          </a:p>
          <a:p>
            <a:pPr indent="0" lvl="0" marL="76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1200"/>
          </a:p>
          <a:p>
            <a:pPr indent="0" lvl="0" marL="76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1200"/>
          </a:p>
          <a:p>
            <a:pPr indent="-88900" lvl="0" marL="2540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1" i="0" sz="1200"/>
          </a:p>
          <a:p>
            <a:pPr indent="-88900" lvl="0" marL="2540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1200"/>
          </a:p>
          <a:p>
            <a:pPr indent="-101600" lvl="0" marL="1778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32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type="title"/>
          </p:nvPr>
        </p:nvSpPr>
        <p:spPr>
          <a:xfrm>
            <a:off x="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 - Ranked</a:t>
            </a:r>
            <a:endParaRPr/>
          </a:p>
        </p:txBody>
      </p:sp>
      <p:sp>
        <p:nvSpPr>
          <p:cNvPr id="639" name="Google Shape;639;p59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40" name="Google Shape;6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238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0"/>
          <p:cNvSpPr txBox="1"/>
          <p:nvPr>
            <p:ph type="title"/>
          </p:nvPr>
        </p:nvSpPr>
        <p:spPr>
          <a:xfrm>
            <a:off x="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 - Top 10</a:t>
            </a:r>
            <a:endParaRPr/>
          </a:p>
        </p:txBody>
      </p:sp>
      <p:sp>
        <p:nvSpPr>
          <p:cNvPr id="646" name="Google Shape;646;p60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47" name="Google Shape;6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5100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1"/>
          <p:cNvSpPr txBox="1"/>
          <p:nvPr>
            <p:ph type="title"/>
          </p:nvPr>
        </p:nvSpPr>
        <p:spPr>
          <a:xfrm>
            <a:off x="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 - GDP (2017) Top 10</a:t>
            </a:r>
            <a:endParaRPr/>
          </a:p>
        </p:txBody>
      </p:sp>
      <p:sp>
        <p:nvSpPr>
          <p:cNvPr id="653" name="Google Shape;653;p61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54" name="Google Shape;6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50"/>
            <a:ext cx="9144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75288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2"/>
          <p:cNvSpPr txBox="1"/>
          <p:nvPr>
            <p:ph type="title"/>
          </p:nvPr>
        </p:nvSpPr>
        <p:spPr>
          <a:xfrm>
            <a:off x="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 - GDP (2017)</a:t>
            </a:r>
            <a:endParaRPr/>
          </a:p>
        </p:txBody>
      </p:sp>
      <p:sp>
        <p:nvSpPr>
          <p:cNvPr id="661" name="Google Shape;661;p62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62" name="Google Shape;6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800" y="2143113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3"/>
          <p:cNvSpPr txBox="1"/>
          <p:nvPr>
            <p:ph type="title"/>
          </p:nvPr>
        </p:nvSpPr>
        <p:spPr>
          <a:xfrm>
            <a:off x="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 - Population Top 10</a:t>
            </a:r>
            <a:endParaRPr/>
          </a:p>
        </p:txBody>
      </p:sp>
      <p:sp>
        <p:nvSpPr>
          <p:cNvPr id="669" name="Google Shape;669;p63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70" name="Google Shape;670;p63"/>
          <p:cNvPicPr preferRelativeResize="0"/>
          <p:nvPr/>
        </p:nvPicPr>
        <p:blipFill rotWithShape="1">
          <a:blip r:embed="rId3">
            <a:alphaModFix/>
          </a:blip>
          <a:srcRect b="8449" l="0" r="0" t="-8450"/>
          <a:stretch/>
        </p:blipFill>
        <p:spPr>
          <a:xfrm>
            <a:off x="0" y="1994288"/>
            <a:ext cx="9144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4"/>
          <p:cNvSpPr txBox="1"/>
          <p:nvPr>
            <p:ph type="title"/>
          </p:nvPr>
        </p:nvSpPr>
        <p:spPr>
          <a:xfrm>
            <a:off x="0" y="4371975"/>
            <a:ext cx="9080400" cy="11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 - Population</a:t>
            </a:r>
            <a:endParaRPr/>
          </a:p>
        </p:txBody>
      </p:sp>
      <p:sp>
        <p:nvSpPr>
          <p:cNvPr id="677" name="Google Shape;677;p64"/>
          <p:cNvSpPr/>
          <p:nvPr>
            <p:ph idx="2" type="pic"/>
          </p:nvPr>
        </p:nvSpPr>
        <p:spPr>
          <a:xfrm>
            <a:off x="0" y="0"/>
            <a:ext cx="9144000" cy="4303200"/>
          </a:xfrm>
          <a:prstGeom prst="rect">
            <a:avLst/>
          </a:prstGeom>
        </p:spPr>
      </p:sp>
      <p:pic>
        <p:nvPicPr>
          <p:cNvPr id="678" name="Google Shape;6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63"/>
            <a:ext cx="9144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60075"/>
            <a:ext cx="9144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5"/>
          <p:cNvSpPr txBox="1"/>
          <p:nvPr>
            <p:ph type="title"/>
          </p:nvPr>
        </p:nvSpPr>
        <p:spPr>
          <a:xfrm>
            <a:off x="344897" y="3389450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descr="Data Points Digital background" id="686" name="Google Shape;686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832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687" name="Google Shape;687;p65"/>
          <p:cNvSpPr txBox="1"/>
          <p:nvPr>
            <p:ph idx="1" type="body"/>
          </p:nvPr>
        </p:nvSpPr>
        <p:spPr>
          <a:xfrm>
            <a:off x="3042225" y="3381375"/>
            <a:ext cx="59997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From our analysis we </a:t>
            </a:r>
            <a:r>
              <a:rPr lang="en"/>
              <a:t>believe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GDP has an effect on each countries </a:t>
            </a:r>
            <a:r>
              <a:rPr lang="en"/>
              <a:t>success</a:t>
            </a:r>
            <a:r>
              <a:rPr lang="en"/>
              <a:t> in the </a:t>
            </a:r>
            <a:r>
              <a:rPr lang="en"/>
              <a:t>olympic</a:t>
            </a:r>
            <a:r>
              <a:rPr lang="en"/>
              <a:t> games.</a:t>
            </a:r>
            <a:endParaRPr/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Population may have an effect, but much less than GDP.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88" name="Google Shape;688;p65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  <p:sp>
        <p:nvSpPr>
          <p:cNvPr id="689" name="Google Shape;689;p65"/>
          <p:cNvSpPr txBox="1"/>
          <p:nvPr>
            <p:ph idx="11" type="ftr"/>
          </p:nvPr>
        </p:nvSpPr>
        <p:spPr>
          <a:xfrm>
            <a:off x="2519363" y="4995834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</a:t>
            </a:r>
            <a:endParaRPr/>
          </a:p>
        </p:txBody>
      </p:sp>
      <p:sp>
        <p:nvSpPr>
          <p:cNvPr id="690" name="Google Shape;690;p65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6"/>
          <p:cNvSpPr txBox="1"/>
          <p:nvPr>
            <p:ph type="ctrTitle"/>
          </p:nvPr>
        </p:nvSpPr>
        <p:spPr>
          <a:xfrm>
            <a:off x="413150" y="411952"/>
            <a:ext cx="40779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96" name="Google Shape;696;p66"/>
          <p:cNvSpPr txBox="1"/>
          <p:nvPr>
            <p:ph idx="1" type="subTitle"/>
          </p:nvPr>
        </p:nvSpPr>
        <p:spPr>
          <a:xfrm>
            <a:off x="413147" y="2870707"/>
            <a:ext cx="4077890" cy="169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/>
              <a:t>Peregrin Ryan</a:t>
            </a:r>
            <a:endParaRPr sz="1500"/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/>
              <a:t>Anam Khalid</a:t>
            </a:r>
            <a:endParaRPr sz="1500"/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/>
              <a:t>Prathima</a:t>
            </a:r>
            <a:endParaRPr sz="1500"/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/>
              <a:t>Zitarashe Okot</a:t>
            </a:r>
            <a:endParaRPr sz="1500"/>
          </a:p>
          <a:p>
            <a:pPr indent="-1778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ata Points Digital background" id="697" name="Google Shape;697;p6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186" y="2571750"/>
            <a:ext cx="3813048" cy="2160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698" name="Google Shape;698;p66"/>
          <p:cNvSpPr txBox="1"/>
          <p:nvPr>
            <p:ph idx="10" type="dt"/>
          </p:nvPr>
        </p:nvSpPr>
        <p:spPr>
          <a:xfrm>
            <a:off x="413147" y="4880409"/>
            <a:ext cx="1971675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28/12/2022</a:t>
            </a:r>
            <a:endParaRPr/>
          </a:p>
        </p:txBody>
      </p:sp>
      <p:sp>
        <p:nvSpPr>
          <p:cNvPr id="699" name="Google Shape;699;p66"/>
          <p:cNvSpPr txBox="1"/>
          <p:nvPr>
            <p:ph idx="11" type="ftr"/>
          </p:nvPr>
        </p:nvSpPr>
        <p:spPr>
          <a:xfrm>
            <a:off x="2519363" y="4880409"/>
            <a:ext cx="4784408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project-3</a:t>
            </a:r>
            <a:endParaRPr/>
          </a:p>
        </p:txBody>
      </p:sp>
      <p:sp>
        <p:nvSpPr>
          <p:cNvPr id="700" name="Google Shape;700;p66"/>
          <p:cNvSpPr txBox="1"/>
          <p:nvPr>
            <p:ph idx="12" type="sldNum"/>
          </p:nvPr>
        </p:nvSpPr>
        <p:spPr>
          <a:xfrm>
            <a:off x="7461647" y="4880409"/>
            <a:ext cx="1269206" cy="11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175" y="411950"/>
            <a:ext cx="38130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7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   </a:t>
            </a:r>
            <a:endParaRPr/>
          </a:p>
        </p:txBody>
      </p:sp>
      <p:sp>
        <p:nvSpPr>
          <p:cNvPr id="707" name="Google Shape;707;p67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GDP and how is it measured? - BBC News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https://en.wikipedia.org/wiki/All-time_Olympic_Games_medal_table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600"/>
              </a:spcAft>
              <a:buNone/>
            </a:pPr>
            <a:r>
              <a:rPr lang="en"/>
              <a:t>https://www.kaggle.com/datasets/sudalairajkumar/undata-country-profiles</a:t>
            </a:r>
            <a:endParaRPr/>
          </a:p>
        </p:txBody>
      </p:sp>
      <p:sp>
        <p:nvSpPr>
          <p:cNvPr id="708" name="Google Shape;708;p67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type="ctrTitle"/>
          </p:nvPr>
        </p:nvSpPr>
        <p:spPr>
          <a:xfrm>
            <a:off x="5999550" y="788668"/>
            <a:ext cx="2674200" cy="78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387" name="Google Shape;387;p33"/>
          <p:cNvSpPr/>
          <p:nvPr>
            <p:ph idx="2" type="pic"/>
          </p:nvPr>
        </p:nvSpPr>
        <p:spPr>
          <a:xfrm>
            <a:off x="-37050" y="4775"/>
            <a:ext cx="5331300" cy="51435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388" name="Google Shape;388;p33"/>
          <p:cNvSpPr txBox="1"/>
          <p:nvPr/>
        </p:nvSpPr>
        <p:spPr>
          <a:xfrm>
            <a:off x="451950" y="898025"/>
            <a:ext cx="47955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Our </a:t>
            </a:r>
            <a:r>
              <a:rPr b="1" lang="en" sz="2700">
                <a:latin typeface="Gill Sans"/>
                <a:ea typeface="Gill Sans"/>
                <a:cs typeface="Gill Sans"/>
                <a:sym typeface="Gill Sans"/>
              </a:rPr>
              <a:t>hypothesis 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was to investigate how 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measurable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 global factors 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affect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success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 of 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countries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 in the 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Olympic</a:t>
            </a:r>
            <a:r>
              <a:rPr lang="en" sz="2700">
                <a:latin typeface="Gill Sans"/>
                <a:ea typeface="Gill Sans"/>
                <a:cs typeface="Gill Sans"/>
                <a:sym typeface="Gill Sans"/>
              </a:rPr>
              <a:t> games. </a:t>
            </a:r>
            <a:endParaRPr sz="27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i="1" lang="en" sz="2700">
                <a:latin typeface="Gill Sans"/>
                <a:ea typeface="Gill Sans"/>
                <a:cs typeface="Gill Sans"/>
                <a:sym typeface="Gill Sans"/>
              </a:rPr>
              <a:t>believed</a:t>
            </a:r>
            <a:r>
              <a:rPr i="1" lang="en" sz="2700">
                <a:latin typeface="Gill Sans"/>
                <a:ea typeface="Gill Sans"/>
                <a:cs typeface="Gill Sans"/>
                <a:sym typeface="Gill Sans"/>
              </a:rPr>
              <a:t> that countries with larger </a:t>
            </a:r>
            <a:r>
              <a:rPr b="1" i="1" lang="en" sz="2700">
                <a:latin typeface="Gill Sans"/>
                <a:ea typeface="Gill Sans"/>
                <a:cs typeface="Gill Sans"/>
                <a:sym typeface="Gill Sans"/>
              </a:rPr>
              <a:t>GDP </a:t>
            </a:r>
            <a:r>
              <a:rPr i="1" lang="en" sz="2700">
                <a:latin typeface="Gill Sans"/>
                <a:ea typeface="Gill Sans"/>
                <a:cs typeface="Gill Sans"/>
                <a:sym typeface="Gill Sans"/>
              </a:rPr>
              <a:t>and </a:t>
            </a:r>
            <a:r>
              <a:rPr b="1" i="1" lang="en" sz="2700">
                <a:latin typeface="Gill Sans"/>
                <a:ea typeface="Gill Sans"/>
                <a:cs typeface="Gill Sans"/>
                <a:sym typeface="Gill Sans"/>
              </a:rPr>
              <a:t>population </a:t>
            </a:r>
            <a:r>
              <a:rPr i="1" lang="en" sz="2700">
                <a:latin typeface="Gill Sans"/>
                <a:ea typeface="Gill Sans"/>
                <a:cs typeface="Gill Sans"/>
                <a:sym typeface="Gill Sans"/>
              </a:rPr>
              <a:t>would have more success in the </a:t>
            </a:r>
            <a:r>
              <a:rPr i="1" lang="en" sz="2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Olympic games</a:t>
            </a:r>
            <a:r>
              <a:rPr lang="en" sz="2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</a:t>
            </a:r>
            <a:endParaRPr sz="2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600" y="1891475"/>
            <a:ext cx="2674200" cy="17240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" fadeDir="5400012" kx="0" rotWithShape="0" algn="bl" stPos="0" sy="-100000" ky="0"/>
          </a:effectLst>
        </p:spPr>
      </p:pic>
      <p:sp>
        <p:nvSpPr>
          <p:cNvPr id="390" name="Google Shape;390;p33"/>
          <p:cNvSpPr txBox="1"/>
          <p:nvPr>
            <p:ph idx="4294967295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28/11/22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>
            <p:ph type="ctrTitle"/>
          </p:nvPr>
        </p:nvSpPr>
        <p:spPr>
          <a:xfrm>
            <a:off x="4922500" y="60275"/>
            <a:ext cx="4179000" cy="21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>
            <p:ph idx="2" type="pic"/>
          </p:nvPr>
        </p:nvSpPr>
        <p:spPr>
          <a:xfrm>
            <a:off x="-9100" y="0"/>
            <a:ext cx="4852200" cy="5143500"/>
          </a:xfrm>
          <a:prstGeom prst="rect">
            <a:avLst/>
          </a:prstGeom>
          <a:effectLst>
            <a:reflection blurRad="0" dir="5400000" dist="38100" endA="0" endPos="30000" fadeDir="5400012" kx="0" rotWithShape="0" algn="bl" stA="41000" stPos="0" sy="-100000" ky="0"/>
          </a:effectLst>
        </p:spPr>
      </p:sp>
      <p:sp>
        <p:nvSpPr>
          <p:cNvPr id="397" name="Google Shape;397;p34"/>
          <p:cNvSpPr txBox="1"/>
          <p:nvPr/>
        </p:nvSpPr>
        <p:spPr>
          <a:xfrm>
            <a:off x="501250" y="320900"/>
            <a:ext cx="3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ill Sans"/>
              <a:buChar char="●"/>
            </a:pPr>
            <a:r>
              <a:rPr lang="en" sz="2600">
                <a:latin typeface="Gill Sans"/>
                <a:ea typeface="Gill Sans"/>
                <a:cs typeface="Gill Sans"/>
                <a:sym typeface="Gill Sans"/>
              </a:rPr>
              <a:t>What is GDP ? </a:t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       (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Gross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 Domestic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Production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413150" y="1468450"/>
            <a:ext cx="3350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ill Sans"/>
              <a:buChar char="●"/>
            </a:pPr>
            <a:r>
              <a:rPr lang="en" sz="2600">
                <a:latin typeface="Gill Sans"/>
                <a:ea typeface="Gill Sans"/>
                <a:cs typeface="Gill Sans"/>
                <a:sym typeface="Gill Sans"/>
              </a:rPr>
              <a:t>How did we measure success in the </a:t>
            </a:r>
            <a:r>
              <a:rPr lang="en" sz="2600">
                <a:latin typeface="Gill Sans"/>
                <a:ea typeface="Gill Sans"/>
                <a:cs typeface="Gill Sans"/>
                <a:sym typeface="Gill Sans"/>
              </a:rPr>
              <a:t>Olympic</a:t>
            </a:r>
            <a:r>
              <a:rPr lang="en" sz="2600">
                <a:latin typeface="Gill Sans"/>
                <a:ea typeface="Gill Sans"/>
                <a:cs typeface="Gill Sans"/>
                <a:sym typeface="Gill Sans"/>
              </a:rPr>
              <a:t> games?</a:t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did we measure population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we had measures medals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Population in thousands from 2017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winter and summer Olympic games.  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0"/>
            <a:ext cx="4743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/>
          <p:nvPr/>
        </p:nvSpPr>
        <p:spPr>
          <a:xfrm>
            <a:off x="4002425" y="2873125"/>
            <a:ext cx="789600" cy="5121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 txBox="1"/>
          <p:nvPr>
            <p:ph idx="4294967295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28/11/22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Pipeline Using SQL Database</a:t>
            </a:r>
            <a:endParaRPr/>
          </a:p>
        </p:txBody>
      </p:sp>
      <p:sp>
        <p:nvSpPr>
          <p:cNvPr id="407" name="Google Shape;407;p35"/>
          <p:cNvSpPr txBox="1"/>
          <p:nvPr>
            <p:ph idx="1" type="body"/>
          </p:nvPr>
        </p:nvSpPr>
        <p:spPr>
          <a:xfrm>
            <a:off x="1262375" y="1584900"/>
            <a:ext cx="2688000" cy="3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Libraries used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pandas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sqlalchemy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config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Steps involved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Extract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Transform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Load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8" name="Google Shape;408;p35"/>
          <p:cNvSpPr txBox="1"/>
          <p:nvPr>
            <p:ph idx="10" type="dt"/>
          </p:nvPr>
        </p:nvSpPr>
        <p:spPr>
          <a:xfrm>
            <a:off x="184547" y="49566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28/11/22</a:t>
            </a:r>
            <a:endParaRPr/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575" y="1184125"/>
            <a:ext cx="4943275" cy="3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0" y="1584900"/>
            <a:ext cx="8318699" cy="20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Database</a:t>
            </a:r>
            <a:endParaRPr/>
          </a:p>
        </p:txBody>
      </p:sp>
      <p:sp>
        <p:nvSpPr>
          <p:cNvPr id="422" name="Google Shape;422;p37"/>
          <p:cNvSpPr txBox="1"/>
          <p:nvPr>
            <p:ph idx="1" type="body"/>
          </p:nvPr>
        </p:nvSpPr>
        <p:spPr>
          <a:xfrm>
            <a:off x="413150" y="1584900"/>
            <a:ext cx="8317800" cy="32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❖"/>
            </a:pPr>
            <a:r>
              <a:rPr lang="en" sz="1800"/>
              <a:t>Create tables for datasets in the olympics database</a:t>
            </a:r>
            <a:endParaRPr sz="18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600"/>
              <a:t>country_socioeconomic</a:t>
            </a:r>
            <a:endParaRPr sz="16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600"/>
              <a:t>c</a:t>
            </a:r>
            <a:r>
              <a:rPr lang="en" sz="1600"/>
              <a:t>ountry_olympics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800"/>
              <a:t>Primary key </a:t>
            </a:r>
            <a:endParaRPr sz="18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600"/>
              <a:t>c</a:t>
            </a:r>
            <a:r>
              <a:rPr lang="en" sz="1600"/>
              <a:t>ountry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800"/>
              <a:t>Select and inner join the tables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Note: The tables created doesn’t have data at this stage.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75" y="3975500"/>
            <a:ext cx="5410200" cy="8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sp>
        <p:nvSpPr>
          <p:cNvPr id="429" name="Google Shape;429;p38"/>
          <p:cNvSpPr txBox="1"/>
          <p:nvPr>
            <p:ph idx="1" type="body"/>
          </p:nvPr>
        </p:nvSpPr>
        <p:spPr>
          <a:xfrm>
            <a:off x="413597" y="1584899"/>
            <a:ext cx="8317800" cy="29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800"/>
              <a:t>Read the data using pandas library and display the dataframes</a:t>
            </a:r>
            <a:endParaRPr sz="1800"/>
          </a:p>
        </p:txBody>
      </p:sp>
      <p:pic>
        <p:nvPicPr>
          <p:cNvPr id="430" name="Google Shape;4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25" y="2571750"/>
            <a:ext cx="3802725" cy="19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